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Host Grotesk Medium" panose="020B0604020202020204" charset="0"/>
      <p:regular r:id="rId13"/>
    </p:embeddedFont>
    <p:embeddedFont>
      <p:font typeface="Roboto" panose="020F0502020204030204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9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696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9.png"/><Relationship Id="rId11" Type="http://schemas.openxmlformats.org/officeDocument/2006/relationships/image" Target="../media/image44.svg"/><Relationship Id="rId5" Type="http://schemas.openxmlformats.org/officeDocument/2006/relationships/image" Target="../media/image38.svg"/><Relationship Id="rId10" Type="http://schemas.openxmlformats.org/officeDocument/2006/relationships/image" Target="../media/image43.png"/><Relationship Id="rId4" Type="http://schemas.openxmlformats.org/officeDocument/2006/relationships/image" Target="../media/image37.png"/><Relationship Id="rId9" Type="http://schemas.openxmlformats.org/officeDocument/2006/relationships/image" Target="../media/image4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10" Type="http://schemas.openxmlformats.org/officeDocument/2006/relationships/image" Target="../media/image35.svg"/><Relationship Id="rId4" Type="http://schemas.openxmlformats.org/officeDocument/2006/relationships/image" Target="../media/image29.svg"/><Relationship Id="rId9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6921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Interview.io: Just 10 Questions to Ace Your Dream Job Interview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735711"/>
            <a:ext cx="7556421" cy="425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Smarter. Faster. Personalized. Powered by AI.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5416034"/>
            <a:ext cx="7556421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Stop telling ChatGPT to ask you questions like an interviewer. We Created a real Interviewer that can tell you exactly what's missing in your prep. </a:t>
            </a:r>
            <a:endParaRPr lang="en-US" sz="1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7A6C68-FCCC-24E5-7753-0931A025DEEE}"/>
              </a:ext>
            </a:extLst>
          </p:cNvPr>
          <p:cNvSpPr/>
          <p:nvPr/>
        </p:nvSpPr>
        <p:spPr>
          <a:xfrm>
            <a:off x="12472827" y="7500135"/>
            <a:ext cx="2157573" cy="729465"/>
          </a:xfrm>
          <a:prstGeom prst="rect">
            <a:avLst/>
          </a:prstGeom>
          <a:solidFill>
            <a:srgbClr val="FAF9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861" y="841058"/>
            <a:ext cx="7505462" cy="537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Scaling to the Future of Interview Prep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601861" y="1636276"/>
            <a:ext cx="7940278" cy="515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roadmap is focused on expanding accessibility, deepening simulation realism, and integrating with the hiring ecosystem.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01861" y="2345531"/>
            <a:ext cx="687824" cy="1031796"/>
          </a:xfrm>
          <a:prstGeom prst="roundRect">
            <a:avLst>
              <a:gd name="adj" fmla="val 360053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6769" y="2732484"/>
            <a:ext cx="257889" cy="25788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61611" y="2517458"/>
            <a:ext cx="229826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Voice-Based Interviews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1461611" y="2889290"/>
            <a:ext cx="7080528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Adding latency analysis and tone scoring for full conversational realism.</a:t>
            </a:r>
            <a:endParaRPr lang="en-US" sz="1350" dirty="0"/>
          </a:p>
        </p:txBody>
      </p:sp>
      <p:sp>
        <p:nvSpPr>
          <p:cNvPr id="9" name="Shape 5"/>
          <p:cNvSpPr/>
          <p:nvPr/>
        </p:nvSpPr>
        <p:spPr>
          <a:xfrm>
            <a:off x="601861" y="3549253"/>
            <a:ext cx="687824" cy="1031796"/>
          </a:xfrm>
          <a:prstGeom prst="roundRect">
            <a:avLst>
              <a:gd name="adj" fmla="val 360053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6769" y="3936206"/>
            <a:ext cx="257889" cy="25788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461611" y="3721179"/>
            <a:ext cx="214967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Job Board Integration</a:t>
            </a:r>
            <a:endParaRPr lang="en-US" sz="1650" dirty="0"/>
          </a:p>
        </p:txBody>
      </p:sp>
      <p:sp>
        <p:nvSpPr>
          <p:cNvPr id="12" name="Text 7"/>
          <p:cNvSpPr/>
          <p:nvPr/>
        </p:nvSpPr>
        <p:spPr>
          <a:xfrm>
            <a:off x="1461611" y="4093012"/>
            <a:ext cx="7080528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Directly importing JDs and instantly creating prep sessions from popular platforms.</a:t>
            </a:r>
            <a:endParaRPr lang="en-US" sz="1350" dirty="0"/>
          </a:p>
        </p:txBody>
      </p:sp>
      <p:sp>
        <p:nvSpPr>
          <p:cNvPr id="13" name="Shape 8"/>
          <p:cNvSpPr/>
          <p:nvPr/>
        </p:nvSpPr>
        <p:spPr>
          <a:xfrm>
            <a:off x="601861" y="4752975"/>
            <a:ext cx="687824" cy="1031796"/>
          </a:xfrm>
          <a:prstGeom prst="roundRect">
            <a:avLst>
              <a:gd name="adj" fmla="val 360053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6769" y="5139928"/>
            <a:ext cx="257889" cy="257889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461611" y="4924901"/>
            <a:ext cx="239363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Multi-Language Support</a:t>
            </a:r>
            <a:endParaRPr lang="en-US" sz="1650" dirty="0"/>
          </a:p>
        </p:txBody>
      </p:sp>
      <p:sp>
        <p:nvSpPr>
          <p:cNvPr id="16" name="Text 10"/>
          <p:cNvSpPr/>
          <p:nvPr/>
        </p:nvSpPr>
        <p:spPr>
          <a:xfrm>
            <a:off x="1461611" y="5296733"/>
            <a:ext cx="7080528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Expanding the model to support global users and multilingual hiring markets.</a:t>
            </a:r>
            <a:endParaRPr lang="en-US" sz="1350" dirty="0"/>
          </a:p>
        </p:txBody>
      </p:sp>
      <p:sp>
        <p:nvSpPr>
          <p:cNvPr id="17" name="Shape 11"/>
          <p:cNvSpPr/>
          <p:nvPr/>
        </p:nvSpPr>
        <p:spPr>
          <a:xfrm>
            <a:off x="601861" y="5956697"/>
            <a:ext cx="687824" cy="1031796"/>
          </a:xfrm>
          <a:prstGeom prst="roundRect">
            <a:avLst>
              <a:gd name="adj" fmla="val 360053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6769" y="6343650"/>
            <a:ext cx="257889" cy="257889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1461611" y="6128623"/>
            <a:ext cx="2449949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Enterprise Training Mode</a:t>
            </a:r>
            <a:endParaRPr lang="en-US" sz="1650" dirty="0"/>
          </a:p>
        </p:txBody>
      </p:sp>
      <p:sp>
        <p:nvSpPr>
          <p:cNvPr id="20" name="Text 13"/>
          <p:cNvSpPr/>
          <p:nvPr/>
        </p:nvSpPr>
        <p:spPr>
          <a:xfrm>
            <a:off x="1461611" y="6500455"/>
            <a:ext cx="7080528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 organizational training modules and centralized analytics for corporate clients.</a:t>
            </a:r>
            <a:endParaRPr lang="en-US" sz="1350" dirty="0"/>
          </a:p>
        </p:txBody>
      </p:sp>
      <p:sp>
        <p:nvSpPr>
          <p:cNvPr id="21" name="Text 14"/>
          <p:cNvSpPr/>
          <p:nvPr/>
        </p:nvSpPr>
        <p:spPr>
          <a:xfrm>
            <a:off x="601861" y="7181969"/>
            <a:ext cx="794027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4559"/>
            <a:ext cx="105021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Final Year Students face a BIG Dilemma..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96966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Prepping </a:t>
            </a: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 an Interview. They all study the same old questions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800" y="2999303"/>
            <a:ext cx="340162" cy="34016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2992279"/>
            <a:ext cx="39991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Generic Questions Waste Time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482697"/>
            <a:ext cx="564249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Repeated questions and standard lists don't align with specific job descriptions (JDs) or company culture.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41895" y="2999303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194000" y="2992279"/>
            <a:ext cx="31511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Lacks Tailored Feedback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8194000" y="3482697"/>
            <a:ext cx="5642610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Candidates receive vague, subjective advice instead of precise, data-driven insights on weak spots like tone, structure, or technical depth.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800" y="4963835"/>
            <a:ext cx="340162" cy="34016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30906" y="4956810"/>
            <a:ext cx="31471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No Real-Time Evaluation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530906" y="5447228"/>
            <a:ext cx="5642491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Static prep materials offer zero simulation of the pressure and dynamic response needed during a live interview.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41895" y="4963835"/>
            <a:ext cx="340162" cy="34016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194000" y="49568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Overwhelming for All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8194000" y="5447228"/>
            <a:ext cx="5642610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sheer volume of content is daunting, creating anxiety for both fresh graduates and seasoned professionals looking for a career change.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793790" y="6722864"/>
            <a:ext cx="130428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49505D-9EB1-71BD-2C63-6E44E9CDCCA6}"/>
              </a:ext>
            </a:extLst>
          </p:cNvPr>
          <p:cNvSpPr/>
          <p:nvPr/>
        </p:nvSpPr>
        <p:spPr>
          <a:xfrm>
            <a:off x="12472827" y="7500135"/>
            <a:ext cx="2157573" cy="729465"/>
          </a:xfrm>
          <a:prstGeom prst="rect">
            <a:avLst/>
          </a:prstGeom>
          <a:solidFill>
            <a:srgbClr val="FAF9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6032"/>
            <a:ext cx="112629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Interview Preparation Should Adapt to YOU.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48439"/>
            <a:ext cx="130428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believe the path to getting hired is unique to the candidate. Generic tools cannot meet this fundamental need for deep personalization.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10727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Every Candidate’s Journey is Unique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55475"/>
            <a:ext cx="4158615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platform must recognize and leverage the individual's background, experience level, and learning style.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3910727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Skills, Goals, and Roles Differ Greatly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235893" y="4755475"/>
            <a:ext cx="4158615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Preparation must be hyper-focused on the exact technical, behavioral, and cultural requirements of the target role and company.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677995" y="3910727"/>
            <a:ext cx="38529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Preparation Must Reflect That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77995" y="4401145"/>
            <a:ext cx="4158615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AI engine designs a custom curriculum on the fly, ensuring every minute spent practicing is relevant and high-impact.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371273"/>
            <a:ext cx="130428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178A94-3D4C-F47D-849D-1DA9D32C131D}"/>
              </a:ext>
            </a:extLst>
          </p:cNvPr>
          <p:cNvSpPr/>
          <p:nvPr/>
        </p:nvSpPr>
        <p:spPr>
          <a:xfrm>
            <a:off x="12472827" y="7510409"/>
            <a:ext cx="2157573" cy="729465"/>
          </a:xfrm>
          <a:prstGeom prst="rect">
            <a:avLst/>
          </a:prstGeom>
          <a:solidFill>
            <a:srgbClr val="FAF9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6875" y="876776"/>
            <a:ext cx="11366778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Meet Interview.io— Not a coach. Your Prep Mate.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6875" y="1926431"/>
            <a:ext cx="13196649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leverage advanced AI to transform vague preparation into a specific, high-fidelity simulation and feedback loop.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16875" y="2771180"/>
            <a:ext cx="6495931" cy="1796772"/>
          </a:xfrm>
          <a:prstGeom prst="roundRect">
            <a:avLst>
              <a:gd name="adj" fmla="val 6107"/>
            </a:avLst>
          </a:prstGeom>
          <a:solidFill>
            <a:srgbClr val="FAF9F5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875" y="2748320"/>
            <a:ext cx="6495931" cy="9144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2463998"/>
            <a:ext cx="614482" cy="614482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41849" y="2648307"/>
            <a:ext cx="245745" cy="24574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44523" y="3283148"/>
            <a:ext cx="286881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Personalized Simulations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944523" y="3725942"/>
            <a:ext cx="6040636" cy="614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Generate interview flows based on your uploaded resume, specific Job Description (JD), or even just a text profile.</a:t>
            </a: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7417594" y="2771180"/>
            <a:ext cx="6495931" cy="1796772"/>
          </a:xfrm>
          <a:prstGeom prst="roundRect">
            <a:avLst>
              <a:gd name="adj" fmla="val 6107"/>
            </a:avLst>
          </a:prstGeom>
          <a:solidFill>
            <a:srgbClr val="FAF9F5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7594" y="2748320"/>
            <a:ext cx="6495931" cy="91440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8259" y="2463998"/>
            <a:ext cx="614482" cy="614482"/>
          </a:xfrm>
          <a:prstGeom prst="rect">
            <a:avLst/>
          </a:prstGeom>
        </p:spPr>
      </p:pic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42568" y="2648307"/>
            <a:ext cx="245745" cy="245745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645241" y="3283148"/>
            <a:ext cx="489954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Real-Time Question Generation &amp; Scoring</a:t>
            </a:r>
            <a:endParaRPr lang="en-US" sz="2000" dirty="0"/>
          </a:p>
        </p:txBody>
      </p:sp>
      <p:sp>
        <p:nvSpPr>
          <p:cNvPr id="15" name="Text 7"/>
          <p:cNvSpPr/>
          <p:nvPr/>
        </p:nvSpPr>
        <p:spPr>
          <a:xfrm>
            <a:off x="7645241" y="3725942"/>
            <a:ext cx="6040636" cy="614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AI adapts its questioning based on your previous answers, scoring your performance instantly against a rubric.</a:t>
            </a:r>
            <a:endParaRPr lang="en-US" sz="1600" dirty="0"/>
          </a:p>
        </p:txBody>
      </p:sp>
      <p:sp>
        <p:nvSpPr>
          <p:cNvPr id="16" name="Shape 8"/>
          <p:cNvSpPr/>
          <p:nvPr/>
        </p:nvSpPr>
        <p:spPr>
          <a:xfrm>
            <a:off x="716875" y="5079921"/>
            <a:ext cx="6495931" cy="1796772"/>
          </a:xfrm>
          <a:prstGeom prst="roundRect">
            <a:avLst>
              <a:gd name="adj" fmla="val 6107"/>
            </a:avLst>
          </a:prstGeom>
          <a:solidFill>
            <a:srgbClr val="FAF9F5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875" y="5057061"/>
            <a:ext cx="6495931" cy="91440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4772739"/>
            <a:ext cx="614482" cy="614482"/>
          </a:xfrm>
          <a:prstGeom prst="rect">
            <a:avLst/>
          </a:prstGeom>
        </p:spPr>
      </p:pic>
      <p:pic>
        <p:nvPicPr>
          <p:cNvPr id="19" name="Image 8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841849" y="4957048"/>
            <a:ext cx="245745" cy="245745"/>
          </a:xfrm>
          <a:prstGeom prst="rect">
            <a:avLst/>
          </a:prstGeom>
        </p:spPr>
      </p:pic>
      <p:sp>
        <p:nvSpPr>
          <p:cNvPr id="20" name="Text 9"/>
          <p:cNvSpPr/>
          <p:nvPr/>
        </p:nvSpPr>
        <p:spPr>
          <a:xfrm>
            <a:off x="944523" y="5591889"/>
            <a:ext cx="37794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Actionable Feedback for Growth</a:t>
            </a:r>
            <a:endParaRPr lang="en-US" sz="2000" dirty="0"/>
          </a:p>
        </p:txBody>
      </p:sp>
      <p:sp>
        <p:nvSpPr>
          <p:cNvPr id="21" name="Text 10"/>
          <p:cNvSpPr/>
          <p:nvPr/>
        </p:nvSpPr>
        <p:spPr>
          <a:xfrm>
            <a:off x="944523" y="6034683"/>
            <a:ext cx="6040636" cy="614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Receive detailed reports covering content, delivery, structure, and suggested study materials for immediate improvement.</a:t>
            </a:r>
            <a:endParaRPr lang="en-US" sz="1600" dirty="0"/>
          </a:p>
        </p:txBody>
      </p:sp>
      <p:sp>
        <p:nvSpPr>
          <p:cNvPr id="22" name="Shape 11"/>
          <p:cNvSpPr/>
          <p:nvPr/>
        </p:nvSpPr>
        <p:spPr>
          <a:xfrm>
            <a:off x="7417594" y="5079921"/>
            <a:ext cx="6495931" cy="1796772"/>
          </a:xfrm>
          <a:prstGeom prst="roundRect">
            <a:avLst>
              <a:gd name="adj" fmla="val 6107"/>
            </a:avLst>
          </a:prstGeom>
          <a:solidFill>
            <a:srgbClr val="FAF9F5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3" name="Image 9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7594" y="5057061"/>
            <a:ext cx="6495931" cy="91440"/>
          </a:xfrm>
          <a:prstGeom prst="rect">
            <a:avLst/>
          </a:prstGeom>
        </p:spPr>
      </p:pic>
      <p:pic>
        <p:nvPicPr>
          <p:cNvPr id="24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8259" y="4772739"/>
            <a:ext cx="614482" cy="614482"/>
          </a:xfrm>
          <a:prstGeom prst="rect">
            <a:avLst/>
          </a:prstGeom>
        </p:spPr>
      </p:pic>
      <p:pic>
        <p:nvPicPr>
          <p:cNvPr id="25" name="Image 11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542568" y="4957048"/>
            <a:ext cx="245745" cy="245745"/>
          </a:xfrm>
          <a:prstGeom prst="rect">
            <a:avLst/>
          </a:prstGeom>
        </p:spPr>
      </p:pic>
      <p:sp>
        <p:nvSpPr>
          <p:cNvPr id="26" name="Text 12"/>
          <p:cNvSpPr/>
          <p:nvPr/>
        </p:nvSpPr>
        <p:spPr>
          <a:xfrm>
            <a:off x="7645241" y="5591889"/>
            <a:ext cx="2560320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Works Flexibly for All</a:t>
            </a:r>
            <a:endParaRPr lang="en-US" sz="2000" dirty="0"/>
          </a:p>
        </p:txBody>
      </p:sp>
      <p:sp>
        <p:nvSpPr>
          <p:cNvPr id="27" name="Text 13"/>
          <p:cNvSpPr/>
          <p:nvPr/>
        </p:nvSpPr>
        <p:spPr>
          <a:xfrm>
            <a:off x="7645241" y="6034683"/>
            <a:ext cx="6040636" cy="614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is robust enough to provide valuable simulations even if you only input a few key skills or a target job title.</a:t>
            </a:r>
            <a:endParaRPr lang="en-US" sz="1600" dirty="0"/>
          </a:p>
        </p:txBody>
      </p:sp>
      <p:sp>
        <p:nvSpPr>
          <p:cNvPr id="28" name="Text 14"/>
          <p:cNvSpPr/>
          <p:nvPr/>
        </p:nvSpPr>
        <p:spPr>
          <a:xfrm>
            <a:off x="716875" y="7107079"/>
            <a:ext cx="13196649" cy="2457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5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2D5367-E881-BC9F-3A2B-BE29824A9670}"/>
              </a:ext>
            </a:extLst>
          </p:cNvPr>
          <p:cNvSpPr/>
          <p:nvPr/>
        </p:nvSpPr>
        <p:spPr>
          <a:xfrm>
            <a:off x="12472827" y="7500135"/>
            <a:ext cx="2157573" cy="729465"/>
          </a:xfrm>
          <a:prstGeom prst="rect">
            <a:avLst/>
          </a:prstGeom>
          <a:solidFill>
            <a:srgbClr val="FAF9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2222" y="496729"/>
            <a:ext cx="8841938" cy="564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From Profile to Feedback — All in One Flow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32222" y="1422440"/>
            <a:ext cx="13365956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five-step process ensures a seamless, guided experience that mirrors the real-world hiring process while optimizing for learning.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22" y="1896428"/>
            <a:ext cx="903089" cy="108382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15929" y="2077045"/>
            <a:ext cx="2257901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Enter Profile Data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715929" y="2467570"/>
            <a:ext cx="12282249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Upload resume or paste job description to define the interview context.</a:t>
            </a:r>
            <a:endParaRPr lang="en-US" sz="14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22" y="2980253"/>
            <a:ext cx="903089" cy="108382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715929" y="3160871"/>
            <a:ext cx="2257901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Choose Domain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715929" y="3551396"/>
            <a:ext cx="12282249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Select technical, behavioral, or cultural focus for the session.</a:t>
            </a:r>
            <a:endParaRPr lang="en-US" sz="14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222" y="4064079"/>
            <a:ext cx="903089" cy="108382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715929" y="4244697"/>
            <a:ext cx="2351127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AI takes your Interview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1715929" y="4635222"/>
            <a:ext cx="12282249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InterviewerAgent creates a hyper-relevant question path tailored to the inputs.</a:t>
            </a:r>
            <a:endParaRPr lang="en-US" sz="14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222" y="5147905"/>
            <a:ext cx="903089" cy="108382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715929" y="5328523"/>
            <a:ext cx="4987647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Answers, Scores, Summarizes your Performance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1715929" y="5719048"/>
            <a:ext cx="12282249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answers are processed instantly for quality and relevance.</a:t>
            </a:r>
            <a:endParaRPr lang="en-US" sz="14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222" y="6231731"/>
            <a:ext cx="903089" cy="1083826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715929" y="6412349"/>
            <a:ext cx="2408277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Get Insights &amp; Reports </a:t>
            </a:r>
            <a:endParaRPr lang="en-US" sz="1750" dirty="0"/>
          </a:p>
        </p:txBody>
      </p:sp>
      <p:sp>
        <p:nvSpPr>
          <p:cNvPr id="18" name="Text 11"/>
          <p:cNvSpPr/>
          <p:nvPr/>
        </p:nvSpPr>
        <p:spPr>
          <a:xfrm>
            <a:off x="1715929" y="6802874"/>
            <a:ext cx="12282249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Receive a comprehensive performance report and personalized study plan.</a:t>
            </a:r>
            <a:endParaRPr lang="en-US" sz="1400" dirty="0"/>
          </a:p>
        </p:txBody>
      </p:sp>
      <p:sp>
        <p:nvSpPr>
          <p:cNvPr id="19" name="Text 12"/>
          <p:cNvSpPr/>
          <p:nvPr/>
        </p:nvSpPr>
        <p:spPr>
          <a:xfrm>
            <a:off x="632222" y="7518678"/>
            <a:ext cx="13365956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1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E10786F-00A7-E6AC-662F-2EEAF5A1DE68}"/>
              </a:ext>
            </a:extLst>
          </p:cNvPr>
          <p:cNvSpPr/>
          <p:nvPr/>
        </p:nvSpPr>
        <p:spPr>
          <a:xfrm>
            <a:off x="12472827" y="7500135"/>
            <a:ext cx="2157573" cy="729465"/>
          </a:xfrm>
          <a:prstGeom prst="rect">
            <a:avLst/>
          </a:prstGeom>
          <a:solidFill>
            <a:srgbClr val="FAF9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0767" y="330637"/>
            <a:ext cx="5176718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Inside the Engine: How the Bot Thinks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420767" y="946785"/>
            <a:ext cx="13788866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modular, scalable architecture ensures high performance, context retention, and extremely accurate semantic analysis.</a:t>
            </a:r>
            <a:endParaRPr lang="en-US" sz="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6396" y="1262420"/>
            <a:ext cx="9437608" cy="74917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454765" y="4586886"/>
            <a:ext cx="1696017" cy="775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Inside Int.io Engine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8123204" y="2136581"/>
            <a:ext cx="2523127" cy="387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User input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8123204" y="2634700"/>
            <a:ext cx="2523127" cy="310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Text submitted via UI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3917633" y="1981457"/>
            <a:ext cx="2523127" cy="387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Feedback Engine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3917633" y="2479576"/>
            <a:ext cx="2523127" cy="620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Final output and scoring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3917633" y="6904043"/>
            <a:ext cx="2523127" cy="387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ChromaDB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3917633" y="7402162"/>
            <a:ext cx="2523127" cy="620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Persistent semantic store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8123204" y="6904043"/>
            <a:ext cx="2523127" cy="387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InterviewerAgent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8123204" y="7402162"/>
            <a:ext cx="2523127" cy="620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Core processing and routing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9033262" y="4408278"/>
            <a:ext cx="2578282" cy="387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Streamlit UI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9033262" y="4906397"/>
            <a:ext cx="2578282" cy="620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Captures and sends input</a:t>
            </a:r>
            <a:endParaRPr lang="en-US" sz="1050" dirty="0"/>
          </a:p>
        </p:txBody>
      </p:sp>
      <p:sp>
        <p:nvSpPr>
          <p:cNvPr id="16" name="Text 13"/>
          <p:cNvSpPr/>
          <p:nvPr/>
        </p:nvSpPr>
        <p:spPr>
          <a:xfrm>
            <a:off x="2993787" y="4228162"/>
            <a:ext cx="2578282" cy="775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SentenceTransformer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2993787" y="5114090"/>
            <a:ext cx="2578282" cy="620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Embeddings for retrieval</a:t>
            </a: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420767" y="9009578"/>
            <a:ext cx="1503045" cy="187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Key Components</a:t>
            </a:r>
            <a:endParaRPr lang="en-US" sz="1150" dirty="0"/>
          </a:p>
        </p:txBody>
      </p:sp>
      <p:sp>
        <p:nvSpPr>
          <p:cNvPr id="19" name="Text 16"/>
          <p:cNvSpPr/>
          <p:nvPr/>
        </p:nvSpPr>
        <p:spPr>
          <a:xfrm>
            <a:off x="420767" y="9317474"/>
            <a:ext cx="6747748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Session State:</a:t>
            </a:r>
            <a:r>
              <a:rPr lang="en-US" sz="9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Manages user conversational context and interview progression.</a:t>
            </a:r>
            <a:endParaRPr lang="en-US" sz="900" dirty="0"/>
          </a:p>
        </p:txBody>
      </p:sp>
      <p:sp>
        <p:nvSpPr>
          <p:cNvPr id="20" name="Text 17"/>
          <p:cNvSpPr/>
          <p:nvPr/>
        </p:nvSpPr>
        <p:spPr>
          <a:xfrm>
            <a:off x="420767" y="9539883"/>
            <a:ext cx="6747748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InterviewerAgent:</a:t>
            </a:r>
            <a:r>
              <a:rPr lang="en-US" sz="9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The core decision-making unit for question generation and answer analysis.</a:t>
            </a:r>
            <a:endParaRPr lang="en-US" sz="900" dirty="0"/>
          </a:p>
        </p:txBody>
      </p:sp>
      <p:sp>
        <p:nvSpPr>
          <p:cNvPr id="21" name="Text 18"/>
          <p:cNvSpPr/>
          <p:nvPr/>
        </p:nvSpPr>
        <p:spPr>
          <a:xfrm>
            <a:off x="7469505" y="8997553"/>
            <a:ext cx="6747748" cy="360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ChromaDB &amp; SentenceTransformer:</a:t>
            </a:r>
            <a:r>
              <a:rPr lang="en-US" sz="9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Handles vector storage and semantic comparison for deep understanding of technical answers.</a:t>
            </a:r>
            <a:endParaRPr lang="en-US" sz="900" dirty="0"/>
          </a:p>
        </p:txBody>
      </p:sp>
      <p:sp>
        <p:nvSpPr>
          <p:cNvPr id="22" name="Text 19"/>
          <p:cNvSpPr/>
          <p:nvPr/>
        </p:nvSpPr>
        <p:spPr>
          <a:xfrm>
            <a:off x="7469505" y="9400342"/>
            <a:ext cx="6747748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Feedback Engine:</a:t>
            </a:r>
            <a:r>
              <a:rPr lang="en-US" sz="9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Applies scoring rubrics and generates comprehensive, actionable advice.</a:t>
            </a:r>
            <a:endParaRPr lang="en-US" sz="900" dirty="0"/>
          </a:p>
        </p:txBody>
      </p:sp>
      <p:sp>
        <p:nvSpPr>
          <p:cNvPr id="23" name="Text 20"/>
          <p:cNvSpPr/>
          <p:nvPr/>
        </p:nvSpPr>
        <p:spPr>
          <a:xfrm>
            <a:off x="420767" y="9897547"/>
            <a:ext cx="13788866" cy="144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endParaRPr lang="en-US" sz="75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1633BE-ED1A-3D94-EF6E-77737D239FEE}"/>
              </a:ext>
            </a:extLst>
          </p:cNvPr>
          <p:cNvSpPr/>
          <p:nvPr/>
        </p:nvSpPr>
        <p:spPr>
          <a:xfrm>
            <a:off x="12472827" y="7500135"/>
            <a:ext cx="2157573" cy="729465"/>
          </a:xfrm>
          <a:prstGeom prst="rect">
            <a:avLst/>
          </a:prstGeom>
          <a:solidFill>
            <a:srgbClr val="FAF9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4995"/>
            <a:ext cx="80612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Built on a Robust AI Foundation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77403"/>
            <a:ext cx="130428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leverage cutting-edge open-source tools and proven libraries to ensure reliability, security, and real-time processing capabilities.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302" y="3158847"/>
            <a:ext cx="1673423" cy="907256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6176" y="3158847"/>
            <a:ext cx="1673423" cy="907256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1051" y="3158847"/>
            <a:ext cx="1673423" cy="907256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5926" y="3158847"/>
            <a:ext cx="1673423" cy="907256"/>
          </a:xfrm>
          <a:prstGeom prst="rect">
            <a:avLst/>
          </a:prstGeom>
        </p:spPr>
      </p:pic>
      <p:pic>
        <p:nvPicPr>
          <p:cNvPr id="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60800" y="3158847"/>
            <a:ext cx="1673423" cy="907256"/>
          </a:xfrm>
          <a:prstGeom prst="rect">
            <a:avLst/>
          </a:prstGeom>
        </p:spPr>
      </p:pic>
      <p:pic>
        <p:nvPicPr>
          <p:cNvPr id="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15675" y="3158847"/>
            <a:ext cx="1673423" cy="907256"/>
          </a:xfrm>
          <a:prstGeom prst="rect">
            <a:avLst/>
          </a:prstGeom>
        </p:spPr>
      </p:pic>
      <p:sp>
        <p:nvSpPr>
          <p:cNvPr id="10" name="Shape 2"/>
          <p:cNvSpPr/>
          <p:nvPr/>
        </p:nvSpPr>
        <p:spPr>
          <a:xfrm>
            <a:off x="793790" y="4467225"/>
            <a:ext cx="4196358" cy="2319933"/>
          </a:xfrm>
          <a:prstGeom prst="roundRect">
            <a:avLst>
              <a:gd name="adj" fmla="val 23466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3"/>
          <p:cNvSpPr/>
          <p:nvPr/>
        </p:nvSpPr>
        <p:spPr>
          <a:xfrm>
            <a:off x="1028224" y="4701659"/>
            <a:ext cx="30669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Open-Source Efficiency</a:t>
            </a:r>
            <a:endParaRPr lang="en-US" sz="2200" dirty="0"/>
          </a:p>
        </p:txBody>
      </p:sp>
      <p:sp>
        <p:nvSpPr>
          <p:cNvPr id="12" name="Text 4"/>
          <p:cNvSpPr/>
          <p:nvPr/>
        </p:nvSpPr>
        <p:spPr>
          <a:xfrm>
            <a:off x="1028224" y="5192078"/>
            <a:ext cx="3727490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Utilizing Python and Streamlit allows for rapid prototyping and deployment with low overhead.</a:t>
            </a:r>
            <a:endParaRPr lang="en-US" sz="1750" dirty="0"/>
          </a:p>
        </p:txBody>
      </p:sp>
      <p:sp>
        <p:nvSpPr>
          <p:cNvPr id="13" name="Shape 5"/>
          <p:cNvSpPr/>
          <p:nvPr/>
        </p:nvSpPr>
        <p:spPr>
          <a:xfrm>
            <a:off x="5216962" y="4467225"/>
            <a:ext cx="4196358" cy="2319933"/>
          </a:xfrm>
          <a:prstGeom prst="roundRect">
            <a:avLst>
              <a:gd name="adj" fmla="val 23466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6"/>
          <p:cNvSpPr/>
          <p:nvPr/>
        </p:nvSpPr>
        <p:spPr>
          <a:xfrm>
            <a:off x="5451396" y="47016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Advanced Semantics</a:t>
            </a:r>
            <a:endParaRPr lang="en-US" sz="2200" dirty="0"/>
          </a:p>
        </p:txBody>
      </p:sp>
      <p:sp>
        <p:nvSpPr>
          <p:cNvPr id="15" name="Text 7"/>
          <p:cNvSpPr/>
          <p:nvPr/>
        </p:nvSpPr>
        <p:spPr>
          <a:xfrm>
            <a:off x="5451396" y="5192078"/>
            <a:ext cx="3727490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Sentence-transformers (MiniLM) and ChromaDB enable nuanced technical understanding beyond keyword matching.</a:t>
            </a:r>
            <a:endParaRPr lang="en-US" sz="1750" dirty="0"/>
          </a:p>
        </p:txBody>
      </p:sp>
      <p:sp>
        <p:nvSpPr>
          <p:cNvPr id="16" name="Shape 8"/>
          <p:cNvSpPr/>
          <p:nvPr/>
        </p:nvSpPr>
        <p:spPr>
          <a:xfrm>
            <a:off x="9640133" y="4467225"/>
            <a:ext cx="4196358" cy="2319933"/>
          </a:xfrm>
          <a:prstGeom prst="roundRect">
            <a:avLst>
              <a:gd name="adj" fmla="val 23466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9"/>
          <p:cNvSpPr/>
          <p:nvPr/>
        </p:nvSpPr>
        <p:spPr>
          <a:xfrm>
            <a:off x="9874568" y="4701659"/>
            <a:ext cx="30726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Real-Time Performance</a:t>
            </a:r>
            <a:endParaRPr lang="en-US" sz="2200" dirty="0"/>
          </a:p>
        </p:txBody>
      </p:sp>
      <p:sp>
        <p:nvSpPr>
          <p:cNvPr id="18" name="Text 10"/>
          <p:cNvSpPr/>
          <p:nvPr/>
        </p:nvSpPr>
        <p:spPr>
          <a:xfrm>
            <a:off x="9874568" y="5192078"/>
            <a:ext cx="3727490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Optimized architecture ensures minimal latency, delivering instant feedback critical for a smooth user experience.</a:t>
            </a:r>
            <a:endParaRPr lang="en-US" sz="1750" dirty="0"/>
          </a:p>
        </p:txBody>
      </p:sp>
      <p:sp>
        <p:nvSpPr>
          <p:cNvPr id="19" name="Text 11"/>
          <p:cNvSpPr/>
          <p:nvPr/>
        </p:nvSpPr>
        <p:spPr>
          <a:xfrm>
            <a:off x="793790" y="7042309"/>
            <a:ext cx="130428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1AB06B6-124A-0510-8DF0-63B1115991E4}"/>
              </a:ext>
            </a:extLst>
          </p:cNvPr>
          <p:cNvSpPr/>
          <p:nvPr/>
        </p:nvSpPr>
        <p:spPr>
          <a:xfrm>
            <a:off x="12472827" y="7500135"/>
            <a:ext cx="2157573" cy="729465"/>
          </a:xfrm>
          <a:prstGeom prst="rect">
            <a:avLst/>
          </a:prstGeom>
          <a:solidFill>
            <a:srgbClr val="FAF9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97556"/>
            <a:ext cx="64959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Your Interview, Simulated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446496"/>
            <a:ext cx="75564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Interview.io creates a high-fidelity simulation where the conversation flows naturally and the AI challenges the user's weak points.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620351" y="3722132"/>
            <a:ext cx="50215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Example Scenario: Marketing Manager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620351" y="4416623"/>
            <a:ext cx="7216259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user uploads a resume focused on digital campaigns. The AI immediately begins asking hyper-specific, role-based questions on budget allocation and KPI optimization, providing instant scoring on clarity and strategic thinking.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381970"/>
            <a:ext cx="30480" cy="2650450"/>
          </a:xfrm>
          <a:prstGeom prst="rect">
            <a:avLst/>
          </a:prstGeom>
          <a:solidFill>
            <a:srgbClr val="95CCD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6280190" y="6287572"/>
            <a:ext cx="7556421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Explain how realistic and adaptive the simulation feels to users, highlighting the instant, context-aware scoring.</a:t>
            </a:r>
            <a:endParaRPr lang="en-US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486415-4E54-DCAE-FC9F-25D3EF2212D3}"/>
              </a:ext>
            </a:extLst>
          </p:cNvPr>
          <p:cNvSpPr/>
          <p:nvPr/>
        </p:nvSpPr>
        <p:spPr>
          <a:xfrm>
            <a:off x="12472827" y="7500135"/>
            <a:ext cx="2157573" cy="729465"/>
          </a:xfrm>
          <a:prstGeom prst="rect">
            <a:avLst/>
          </a:prstGeom>
          <a:solidFill>
            <a:srgbClr val="FAF9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4257"/>
            <a:ext cx="78555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Empowering Every Job Seeker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86664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platform addresses critical needs across the employment spectrum, from academic entry to high-level career pivots.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481977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332440"/>
            <a:ext cx="43367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Students for Campus Placements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822859"/>
            <a:ext cx="6379607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Gaining confidence and mastering basic interview structures before entering the job market.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56884" y="2481977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56884" y="3332440"/>
            <a:ext cx="41117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Professionals Switching Careers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456884" y="3822859"/>
            <a:ext cx="637972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Adapting established skills to new industry terminology and expected behavioral responses.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4956810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93790" y="5807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General Job Seekers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93790" y="6297692"/>
            <a:ext cx="6379607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reliable, always-available coach to improve overall communication and presentation skills.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56884" y="4956810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56884" y="5807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Recruiters &amp; Trainers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456884" y="6297692"/>
            <a:ext cx="637972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Standardizing pre-interview candidate screening and providing measurable skill gap analysis.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793790" y="7233166"/>
            <a:ext cx="130428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60E4BA9-25CA-3F15-B62E-A6E52A9EE7CC}"/>
              </a:ext>
            </a:extLst>
          </p:cNvPr>
          <p:cNvSpPr/>
          <p:nvPr/>
        </p:nvSpPr>
        <p:spPr>
          <a:xfrm>
            <a:off x="12472827" y="7500135"/>
            <a:ext cx="2157573" cy="729465"/>
          </a:xfrm>
          <a:prstGeom prst="rect">
            <a:avLst/>
          </a:prstGeom>
          <a:solidFill>
            <a:srgbClr val="FAF9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958</Words>
  <Application>Microsoft Office PowerPoint</Application>
  <PresentationFormat>Custom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Roboto</vt:lpstr>
      <vt:lpstr>Arial</vt:lpstr>
      <vt:lpstr>Host Grotesk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ANKUR SINGH</cp:lastModifiedBy>
  <cp:revision>2</cp:revision>
  <dcterms:created xsi:type="dcterms:W3CDTF">2025-11-06T10:17:00Z</dcterms:created>
  <dcterms:modified xsi:type="dcterms:W3CDTF">2025-11-06T10:21:11Z</dcterms:modified>
</cp:coreProperties>
</file>